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notesMasterIdLst>
    <p:notesMasterId r:id="rId9"/>
  </p:notesMasterIdLst>
  <p:handoutMasterIdLst>
    <p:handoutMasterId r:id="rId10"/>
  </p:handoutMasterIdLst>
  <p:sldIdLst>
    <p:sldId id="325" r:id="rId2"/>
    <p:sldId id="337" r:id="rId3"/>
    <p:sldId id="339" r:id="rId4"/>
    <p:sldId id="329" r:id="rId5"/>
    <p:sldId id="340" r:id="rId6"/>
    <p:sldId id="331" r:id="rId7"/>
    <p:sldId id="335" r:id="rId8"/>
  </p:sldIdLst>
  <p:sldSz cx="9144000" cy="6858000" type="screen4x3"/>
  <p:notesSz cx="6808788" cy="98234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нжелика" initials="А5" lastIdx="0" clrIdx="0"/>
  <p:cmAuthor id="1" name="boss" initials="b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8ED9"/>
    <a:srgbClr val="155861"/>
    <a:srgbClr val="3C8CB0"/>
    <a:srgbClr val="AC0000"/>
    <a:srgbClr val="1799E9"/>
    <a:srgbClr val="DA6E14"/>
    <a:srgbClr val="ED9741"/>
    <a:srgbClr val="0099FF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30" d="100"/>
          <a:sy n="130" d="100"/>
        </p:scale>
        <p:origin x="-107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094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B77AF-E668-4764-9CCA-5A1A13A7DFA9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8457-724A-446E-967A-A355A2B7D9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437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91D750-CC83-4E7C-9D0E-119AF4F96B31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9325" y="736600"/>
            <a:ext cx="4910138" cy="3684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666139"/>
            <a:ext cx="5447030" cy="44205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C297F-F3B6-41AE-BBC0-D533396AD2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9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3BFFF3D-5BD6-4E83-8DBC-AA532D4A3BD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ransition advClick="0" advTm="300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o.smirnova@sibstrin.r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214870" y="40591"/>
            <a:ext cx="7956376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endParaRPr lang="ru-RU" sz="4000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Стандартизация и метрология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Профиль «Стандартизация и сертификация» </a:t>
            </a:r>
            <a:endParaRPr lang="ru-RU" sz="3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93649" y="2513526"/>
            <a:ext cx="7965947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перспективная специальность, подготовка по которой даёт навыки в управлении качеством, стандартизации и сертификации строительной и иной продукции.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870" y="3861048"/>
            <a:ext cx="4680520" cy="24929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Работа по профессии: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Инженер по качеству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Специалист по стандартизации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Эксперт по сертификации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Инженер-метролог (главный метролог)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Инженер по оценке соответствия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Менеджер по  управлению бизнес-процессами </a:t>
            </a:r>
            <a:endParaRPr lang="ru-RU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/>
            </a:endParaRPr>
          </a:p>
          <a:p>
            <a:pPr algn="r"/>
            <a:endParaRPr lang="ru-RU" sz="1200" dirty="0" smtClean="0">
              <a:solidFill>
                <a:srgbClr val="C00000"/>
              </a:solidFill>
              <a:latin typeface="Helvetica Neue"/>
            </a:endParaRPr>
          </a:p>
        </p:txBody>
      </p:sp>
      <p:pic>
        <p:nvPicPr>
          <p:cNvPr id="1028" name="Picture 4" descr="Росстандарт начал прием предложений по стандартизации в 2019 году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" y="0"/>
            <a:ext cx="1801105" cy="1171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390" y="4033189"/>
            <a:ext cx="3264206" cy="21487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68742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813720" y="116632"/>
            <a:ext cx="6934743" cy="1508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Стандартизация и метрология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Профиль «Стандартизация и сертификация» </a:t>
            </a:r>
            <a:endParaRPr lang="ru-RU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1700808"/>
            <a:ext cx="662473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hangingPunct="0"/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 преимущество профессии!!!</a:t>
            </a:r>
            <a:endParaRPr lang="ru-RU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80856" y="2492896"/>
            <a:ext cx="4551584" cy="313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Диплом 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 данной специальности даёт возможность </a:t>
            </a:r>
            <a:r>
              <a:rPr lang="ru-RU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работать в любой отрасли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промышленности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(пищевой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легкой,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нефтехимической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т.д.), научной сфере — практически везде, где есть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бизнес-процессы производства и измерительное оборудование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специальность очень востребована в международных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компаниях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1" name="Picture 4" descr="Росстандарт начал прием предложений по стандартизации в 2019 году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" y="0"/>
            <a:ext cx="1801105" cy="1171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гнутая влево стрелка 5"/>
          <p:cNvSpPr/>
          <p:nvPr/>
        </p:nvSpPr>
        <p:spPr>
          <a:xfrm>
            <a:off x="1813721" y="2777445"/>
            <a:ext cx="1673932" cy="2016224"/>
          </a:xfrm>
          <a:prstGeom prst="curv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98641" y="116632"/>
            <a:ext cx="6934743" cy="1508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Стандартизация и метрология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Профиль «Стандартизация и сертификация» </a:t>
            </a:r>
            <a:endParaRPr lang="ru-RU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79801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Шаги в будущее — 3d печать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629" y="5052338"/>
            <a:ext cx="2595299" cy="178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71604" y="94232"/>
            <a:ext cx="7072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Плюсы </a:t>
            </a:r>
            <a:r>
              <a:rPr lang="ru-RU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обучения </a:t>
            </a:r>
            <a:r>
              <a:rPr lang="ru-RU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направлению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Стандартизация и метрология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8629" y="1182708"/>
            <a:ext cx="760719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Подготовка  </a:t>
            </a:r>
            <a:r>
              <a:rPr lang="ru-RU" b="1" dirty="0">
                <a:solidFill>
                  <a:srgbClr val="002060"/>
                </a:solidFill>
              </a:rPr>
              <a:t>высококвалифицированных специалистов в </a:t>
            </a:r>
            <a:r>
              <a:rPr lang="ru-RU" b="1" dirty="0" smtClean="0">
                <a:solidFill>
                  <a:srgbClr val="002060"/>
                </a:solidFill>
              </a:rPr>
              <a:t>области разработки</a:t>
            </a:r>
            <a:r>
              <a:rPr lang="ru-RU" b="1" dirty="0">
                <a:solidFill>
                  <a:srgbClr val="002060"/>
                </a:solidFill>
              </a:rPr>
              <a:t>, реализации и </a:t>
            </a:r>
            <a:r>
              <a:rPr lang="ru-RU" b="1" dirty="0" smtClean="0">
                <a:solidFill>
                  <a:srgbClr val="002060"/>
                </a:solidFill>
              </a:rPr>
              <a:t>контроля требований </a:t>
            </a:r>
            <a:r>
              <a:rPr lang="ru-RU" b="1" dirty="0">
                <a:solidFill>
                  <a:srgbClr val="002060"/>
                </a:solidFill>
              </a:rPr>
              <a:t>к </a:t>
            </a:r>
            <a:r>
              <a:rPr lang="ru-RU" b="1" dirty="0" smtClean="0">
                <a:solidFill>
                  <a:srgbClr val="002060"/>
                </a:solidFill>
              </a:rPr>
              <a:t>продукции, работам </a:t>
            </a:r>
            <a:r>
              <a:rPr lang="ru-RU" b="1" dirty="0">
                <a:solidFill>
                  <a:srgbClr val="002060"/>
                </a:solidFill>
              </a:rPr>
              <a:t>и </a:t>
            </a:r>
            <a:r>
              <a:rPr lang="ru-RU" b="1" dirty="0" smtClean="0">
                <a:solidFill>
                  <a:srgbClr val="002060"/>
                </a:solidFill>
              </a:rPr>
              <a:t>услугам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Возможность  </a:t>
            </a:r>
            <a:r>
              <a:rPr lang="ru-RU" b="1" dirty="0">
                <a:solidFill>
                  <a:srgbClr val="002060"/>
                </a:solidFill>
              </a:rPr>
              <a:t>обучения </a:t>
            </a:r>
            <a:r>
              <a:rPr lang="ru-RU" b="1" dirty="0" smtClean="0">
                <a:solidFill>
                  <a:srgbClr val="002060"/>
                </a:solidFill>
              </a:rPr>
              <a:t>без </a:t>
            </a:r>
            <a:r>
              <a:rPr lang="ru-RU" b="1" dirty="0">
                <a:solidFill>
                  <a:srgbClr val="002060"/>
                </a:solidFill>
              </a:rPr>
              <a:t>отрыва от </a:t>
            </a:r>
            <a:r>
              <a:rPr lang="ru-RU" b="1" dirty="0" smtClean="0">
                <a:solidFill>
                  <a:srgbClr val="002060"/>
                </a:solidFill>
              </a:rPr>
              <a:t>работы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(заочная форма –бюджетные места)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Прохождение  </a:t>
            </a:r>
            <a:r>
              <a:rPr lang="ru-RU" b="1" dirty="0">
                <a:solidFill>
                  <a:srgbClr val="002060"/>
                </a:solidFill>
              </a:rPr>
              <a:t>практик и стажировок в ведущих российских и зарубежных компаниях и на предприятиях строительной </a:t>
            </a:r>
            <a:r>
              <a:rPr lang="ru-RU" b="1" dirty="0" smtClean="0">
                <a:solidFill>
                  <a:srgbClr val="002060"/>
                </a:solidFill>
              </a:rPr>
              <a:t>сферы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Наши выпускники разрабатывают метрологическое обеспечение, системы управления качеством продукции на основе лучших отечественных и зарубежных практик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4" name="Picture 4" descr="Росстандарт начал прием предложений по стандартизации в 2019 году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" y="0"/>
            <a:ext cx="1801105" cy="1171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Сертификация продукции| Декларация соответствия| Заказать в Москв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065154"/>
            <a:ext cx="2191969" cy="177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 descr="Лаборатория строительных конструкци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340" y="5052338"/>
            <a:ext cx="2680132" cy="178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8428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71604" y="214289"/>
            <a:ext cx="70723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</a:t>
            </a: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поступления на направление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27.03.01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Стандартизация  и метрология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4782" y="5517232"/>
            <a:ext cx="769885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Квалификация – </a:t>
            </a:r>
            <a:r>
              <a:rPr lang="ru-RU" sz="2400" b="1" dirty="0" smtClean="0"/>
              <a:t>бакалавр. Формы </a:t>
            </a:r>
            <a:r>
              <a:rPr lang="ru-RU" sz="2400" b="1" dirty="0"/>
              <a:t>и сроки </a:t>
            </a:r>
            <a:r>
              <a:rPr lang="ru-RU" sz="2400" b="1" dirty="0" smtClean="0"/>
              <a:t>обучения: очная </a:t>
            </a:r>
            <a:r>
              <a:rPr lang="ru-RU" sz="2400" b="1" dirty="0"/>
              <a:t>– 4 </a:t>
            </a:r>
            <a:r>
              <a:rPr lang="ru-RU" sz="2400" b="1" dirty="0" smtClean="0"/>
              <a:t>года;  заочная </a:t>
            </a:r>
            <a:r>
              <a:rPr lang="ru-RU" sz="2400" b="1" dirty="0"/>
              <a:t>– 5 лет.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84200" y="4221088"/>
            <a:ext cx="45720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Стоимость обучения 2019/2020 г. 141 000 – очное, 48 000 - заочное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3212976"/>
            <a:ext cx="492604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/>
              <a:t>Проходной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 2019/2020 г.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151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бюджет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Picture 4" descr="Росстандарт начал прием предложений по стандартизации в 2019 году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1" y="0"/>
            <a:ext cx="1801105" cy="1171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756465"/>
              </p:ext>
            </p:extLst>
          </p:nvPr>
        </p:nvGraphicFramePr>
        <p:xfrm>
          <a:off x="1403648" y="1599285"/>
          <a:ext cx="4176463" cy="147732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461762"/>
                <a:gridCol w="1461762"/>
                <a:gridCol w="1252939"/>
              </a:tblGrid>
              <a:tr h="590931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КОЛИЧЕСТВО МЕСТ</a:t>
                      </a:r>
                    </a:p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2020/2021 УЧ. ГОД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466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БЮДЖЕТ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ДОГОВОР</a:t>
                      </a:r>
                    </a:p>
                  </a:txBody>
                  <a:tcPr marL="0" marR="0" marT="0" marB="0" anchor="ctr"/>
                </a:tc>
              </a:tr>
              <a:tr h="29546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/>
                        </a:rPr>
                        <a:t>Очное</a:t>
                      </a:r>
                      <a:endParaRPr lang="ru-RU" b="1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15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29546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/>
                        </a:rPr>
                        <a:t>Заочное</a:t>
                      </a:r>
                      <a:endParaRPr lang="ru-RU" b="1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20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724128" y="1588335"/>
            <a:ext cx="309634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58ED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ВСТУПИТЕЛЬНЫЕ </a:t>
            </a:r>
            <a:r>
              <a:rPr lang="ru-RU" dirty="0" smtClean="0"/>
              <a:t>ИСПЫТАНИЯ: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Физика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язык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075505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71604" y="214289"/>
            <a:ext cx="70723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</a:t>
            </a: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поступления на направление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27.03.01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Стандартизация  и метрология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Picture 4" descr="Росстандарт начал прием предложений по стандартизации в 2019 году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1" y="0"/>
            <a:ext cx="1801105" cy="1171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155518"/>
              </p:ext>
            </p:extLst>
          </p:nvPr>
        </p:nvGraphicFramePr>
        <p:xfrm>
          <a:off x="1259632" y="1844824"/>
          <a:ext cx="7592569" cy="359450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70893"/>
                <a:gridCol w="1460109"/>
                <a:gridCol w="1533115"/>
                <a:gridCol w="1314098"/>
                <a:gridCol w="2514354"/>
              </a:tblGrid>
              <a:tr h="16553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Код</a:t>
                      </a: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Направление подготовки (специальности)</a:t>
                      </a: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Вступительные испытания (в порядке приоритета)</a:t>
                      </a: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Минимальное количество баллов</a:t>
                      </a: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Форма проведения вступительных испытаний, проводимых организацией самостоятельно</a:t>
                      </a:r>
                    </a:p>
                  </a:txBody>
                  <a:tcPr marL="43687" marR="43687" marT="43687" marB="43687"/>
                </a:tc>
              </a:tr>
              <a:tr h="189957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200" b="1">
                          <a:effectLst/>
                        </a:rPr>
                        <a:t>Условия поступления:     Очная форма обучения</a:t>
                      </a:r>
                    </a:p>
                  </a:txBody>
                  <a:tcPr marL="43687" marR="43687" marT="43687" marB="4368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6303"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200" b="1" dirty="0" smtClean="0">
                          <a:effectLst/>
                        </a:rPr>
                        <a:t>27.03.01</a:t>
                      </a:r>
                      <a:endParaRPr lang="ru-RU" sz="1200" b="1" dirty="0">
                        <a:effectLst/>
                      </a:endParaRPr>
                    </a:p>
                  </a:txBody>
                  <a:tcPr marL="43687" marR="43687" marT="43687" marB="43687"/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1200" b="1" dirty="0" smtClean="0">
                          <a:effectLst/>
                        </a:rPr>
                        <a:t>Стандартизация и метрология</a:t>
                      </a:r>
                      <a:endParaRPr lang="ru-RU" sz="1200" b="1" dirty="0">
                        <a:effectLst/>
                      </a:endParaRP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Математика (проф</a:t>
                      </a:r>
                      <a:r>
                        <a:rPr lang="ru-RU" sz="1200" b="1" dirty="0" smtClean="0">
                          <a:effectLst/>
                        </a:rPr>
                        <a:t>. уровень</a:t>
                      </a:r>
                      <a:r>
                        <a:rPr lang="ru-RU" sz="1200" b="1" dirty="0">
                          <a:effectLst/>
                        </a:rPr>
                        <a:t>)</a:t>
                      </a: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39</a:t>
                      </a: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тест, письменно</a:t>
                      </a:r>
                    </a:p>
                  </a:txBody>
                  <a:tcPr marL="43687" marR="43687" marT="43687" marB="43687"/>
                </a:tc>
              </a:tr>
              <a:tr h="678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 smtClean="0">
                          <a:effectLst/>
                        </a:rPr>
                        <a:t>Физика</a:t>
                      </a:r>
                      <a:endParaRPr lang="ru-RU" sz="1200" b="1" dirty="0">
                        <a:effectLst/>
                      </a:endParaRP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 smtClean="0">
                          <a:effectLst/>
                        </a:rPr>
                        <a:t>40</a:t>
                      </a:r>
                      <a:endParaRPr lang="ru-RU" sz="1200" b="1" dirty="0">
                        <a:effectLst/>
                      </a:endParaRP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 smtClean="0">
                          <a:effectLst/>
                        </a:rPr>
                        <a:t>тест, письменно</a:t>
                      </a:r>
                      <a:endParaRPr lang="ru-RU" sz="1200" b="1" dirty="0">
                        <a:effectLst/>
                      </a:endParaRPr>
                    </a:p>
                  </a:txBody>
                  <a:tcPr marL="43687" marR="43687" marT="43687" marB="43687"/>
                </a:tc>
              </a:tr>
              <a:tr h="434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Русский язык</a:t>
                      </a: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43</a:t>
                      </a:r>
                    </a:p>
                  </a:txBody>
                  <a:tcPr marL="43687" marR="43687" marT="43687" marB="43687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тест, письменно</a:t>
                      </a:r>
                    </a:p>
                  </a:txBody>
                  <a:tcPr marL="43687" marR="43687" marT="43687" marB="4368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22537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468222" y="116631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Обучаясь по направлению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Стандартизация и метрология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получите знания в области: 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Picture 4" descr="Росстандарт начал прием предложений по стандартизации в 2019 году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" y="0"/>
            <a:ext cx="1801105" cy="1171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68222" y="1556792"/>
            <a:ext cx="749626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стандартизации</a:t>
            </a:r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>
                <a:solidFill>
                  <a:srgbClr val="002060"/>
                </a:solidFill>
              </a:rPr>
              <a:t>и </a:t>
            </a:r>
            <a:r>
              <a:rPr lang="ru-RU" sz="1500" dirty="0" smtClean="0">
                <a:solidFill>
                  <a:srgbClr val="002060"/>
                </a:solidFill>
              </a:rPr>
              <a:t>метрологии </a:t>
            </a:r>
            <a:r>
              <a:rPr lang="ru-RU" sz="1500" dirty="0">
                <a:solidFill>
                  <a:srgbClr val="002060"/>
                </a:solidFill>
              </a:rPr>
              <a:t>продукции (услуг), технологических процессов и производств;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оборудования </a:t>
            </a:r>
            <a:r>
              <a:rPr lang="ru-RU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предприятий</a:t>
            </a:r>
            <a:r>
              <a:rPr lang="ru-RU" sz="1500" dirty="0">
                <a:solidFill>
                  <a:srgbClr val="002060"/>
                </a:solidFill>
              </a:rPr>
              <a:t>, метрологических и испытательных лабораторий, методы и средства измерений, испытания и контроля; </a:t>
            </a:r>
            <a:endParaRPr lang="ru-RU" sz="1500" dirty="0" smtClean="0">
              <a:solidFill>
                <a:srgbClr val="00206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технического нормирования </a:t>
            </a:r>
            <a:r>
              <a:rPr lang="ru-RU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регулирования</a:t>
            </a:r>
            <a:r>
              <a:rPr lang="ru-RU" sz="1500" dirty="0" smtClean="0">
                <a:solidFill>
                  <a:srgbClr val="002060"/>
                </a:solidFill>
              </a:rPr>
              <a:t>, </a:t>
            </a:r>
            <a:r>
              <a:rPr lang="ru-RU" sz="1500" dirty="0">
                <a:solidFill>
                  <a:srgbClr val="002060"/>
                </a:solidFill>
              </a:rPr>
              <a:t>системы стандартизации и управления качеством, рекламации, метрологическое обеспечение научной, производственной, природоохранной и экологической деятельности;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сертификации</a:t>
            </a:r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>
                <a:solidFill>
                  <a:srgbClr val="002060"/>
                </a:solidFill>
              </a:rPr>
              <a:t>производства, технических средств, систем, технологических процессов и оборудования, современных и перспективных материалов; </a:t>
            </a:r>
            <a:endParaRPr lang="ru-RU" sz="1500" dirty="0" smtClean="0">
              <a:solidFill>
                <a:srgbClr val="00206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аккредитации</a:t>
            </a:r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>
                <a:solidFill>
                  <a:srgbClr val="002060"/>
                </a:solidFill>
              </a:rPr>
              <a:t>метрологических и испытательных производственных, исследовательских и инспекционных подразделений; </a:t>
            </a:r>
            <a:endParaRPr lang="ru-RU" sz="1500" dirty="0" smtClean="0">
              <a:solidFill>
                <a:srgbClr val="00206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моделирования</a:t>
            </a:r>
            <a:r>
              <a:rPr lang="ru-RU" sz="1500" dirty="0" smtClean="0">
                <a:solidFill>
                  <a:srgbClr val="002060"/>
                </a:solidFill>
              </a:rPr>
              <a:t>, планирования, проведения </a:t>
            </a:r>
            <a:r>
              <a:rPr lang="ru-RU" sz="1500" dirty="0">
                <a:solidFill>
                  <a:srgbClr val="002060"/>
                </a:solidFill>
              </a:rPr>
              <a:t>и </a:t>
            </a:r>
            <a:r>
              <a:rPr lang="ru-RU" sz="1500" dirty="0" smtClean="0">
                <a:solidFill>
                  <a:srgbClr val="002060"/>
                </a:solidFill>
              </a:rPr>
              <a:t>верификации </a:t>
            </a:r>
            <a:r>
              <a:rPr lang="ru-RU" sz="1500" dirty="0">
                <a:solidFill>
                  <a:srgbClr val="002060"/>
                </a:solidFill>
              </a:rPr>
              <a:t>результатов экспериментов; </a:t>
            </a:r>
            <a:endParaRPr lang="ru-RU" sz="1500" dirty="0" smtClean="0">
              <a:solidFill>
                <a:srgbClr val="00206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технического </a:t>
            </a:r>
            <a:r>
              <a:rPr lang="ru-RU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правового документирования </a:t>
            </a:r>
            <a:r>
              <a:rPr lang="ru-RU" sz="1500" dirty="0">
                <a:solidFill>
                  <a:srgbClr val="002060"/>
                </a:solidFill>
              </a:rPr>
              <a:t>процессов и результатов метрологии, сертификации и аккредитации; </a:t>
            </a:r>
            <a:endParaRPr lang="ru-RU" sz="1500" dirty="0" smtClean="0">
              <a:solidFill>
                <a:srgbClr val="00206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500" dirty="0" smtClean="0">
                <a:solidFill>
                  <a:srgbClr val="002060"/>
                </a:solidFill>
              </a:rPr>
              <a:t>методического </a:t>
            </a:r>
            <a:r>
              <a:rPr lang="ru-RU" sz="1500" dirty="0">
                <a:solidFill>
                  <a:srgbClr val="002060"/>
                </a:solidFill>
              </a:rPr>
              <a:t>и </a:t>
            </a:r>
            <a:r>
              <a:rPr lang="ru-RU" sz="1500" dirty="0" smtClean="0">
                <a:solidFill>
                  <a:srgbClr val="002060"/>
                </a:solidFill>
              </a:rPr>
              <a:t>технического </a:t>
            </a:r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обеспечения </a:t>
            </a:r>
            <a:r>
              <a:rPr lang="ru-RU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контроля</a:t>
            </a:r>
            <a:r>
              <a:rPr lang="ru-RU" sz="1500" dirty="0">
                <a:solidFill>
                  <a:srgbClr val="002060"/>
                </a:solidFill>
              </a:rPr>
              <a:t>, измерений и испытаний, поверочных схем, калибровки и эксплуатации средств измерений.</a:t>
            </a:r>
          </a:p>
        </p:txBody>
      </p:sp>
    </p:spTree>
    <p:extLst>
      <p:ext uri="{BB962C8B-B14F-4D97-AF65-F5344CB8AC3E}">
        <p14:creationId xmlns:p14="http://schemas.microsoft.com/office/powerpoint/2010/main" val="80603498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9672" y="260648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Стандартизация и метрология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Профиль «Стандартизация и сертификация» </a:t>
            </a:r>
            <a:endParaRPr lang="ru-RU" sz="24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340768"/>
            <a:ext cx="7130178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Трудоустройство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выпускников происходит :</a:t>
            </a:r>
          </a:p>
          <a:p>
            <a:pPr lvl="0"/>
            <a:r>
              <a:rPr lang="ru-RU" dirty="0" smtClean="0"/>
              <a:t>• </a:t>
            </a:r>
            <a:r>
              <a:rPr lang="ru-RU" dirty="0"/>
              <a:t>в центрах стандартизации, метрологии и сертификации; </a:t>
            </a:r>
            <a:endParaRPr lang="ru-RU" dirty="0" smtClean="0"/>
          </a:p>
          <a:p>
            <a:pPr lvl="0"/>
            <a:r>
              <a:rPr lang="ru-RU" dirty="0" smtClean="0"/>
              <a:t>• </a:t>
            </a:r>
            <a:r>
              <a:rPr lang="ru-RU" dirty="0"/>
              <a:t>в лабораториях по поверке и калибровке приборов и оборудования; </a:t>
            </a:r>
            <a:endParaRPr lang="ru-RU" dirty="0" smtClean="0"/>
          </a:p>
          <a:p>
            <a:pPr lvl="0"/>
            <a:r>
              <a:rPr lang="ru-RU" dirty="0" smtClean="0"/>
              <a:t>• </a:t>
            </a:r>
            <a:r>
              <a:rPr lang="ru-RU" dirty="0"/>
              <a:t>органов товарной экспертизы; </a:t>
            </a:r>
            <a:endParaRPr lang="ru-RU" dirty="0" smtClean="0"/>
          </a:p>
          <a:p>
            <a:pPr lvl="0"/>
            <a:r>
              <a:rPr lang="ru-RU" dirty="0" smtClean="0"/>
              <a:t>• </a:t>
            </a:r>
            <a:r>
              <a:rPr lang="ru-RU" dirty="0"/>
              <a:t>государственных и негосударственных организаций по контролю за качеством продукции (Санэпиднадзор, </a:t>
            </a:r>
            <a:r>
              <a:rPr lang="ru-RU" dirty="0" err="1"/>
              <a:t>Ростехнадзор</a:t>
            </a:r>
            <a:r>
              <a:rPr lang="ru-RU" dirty="0"/>
              <a:t>, </a:t>
            </a:r>
            <a:r>
              <a:rPr lang="ru-RU" dirty="0" err="1"/>
              <a:t>Роспотребнадзор</a:t>
            </a:r>
            <a:r>
              <a:rPr lang="ru-RU" dirty="0"/>
              <a:t>, саморегулируемые организации (СРО)); </a:t>
            </a:r>
            <a:endParaRPr lang="ru-RU" dirty="0" smtClean="0"/>
          </a:p>
          <a:p>
            <a:pPr lvl="0"/>
            <a:r>
              <a:rPr lang="ru-RU" dirty="0" smtClean="0"/>
              <a:t>• </a:t>
            </a:r>
            <a:r>
              <a:rPr lang="ru-RU" dirty="0"/>
              <a:t>организаций по защите прав потребителей; </a:t>
            </a:r>
            <a:endParaRPr lang="ru-RU" dirty="0" smtClean="0"/>
          </a:p>
          <a:p>
            <a:pPr lvl="0"/>
            <a:r>
              <a:rPr lang="ru-RU" dirty="0" smtClean="0"/>
              <a:t>• </a:t>
            </a:r>
            <a:r>
              <a:rPr lang="ru-RU" dirty="0"/>
              <a:t>промышленных предприятий (инженер по качеству); </a:t>
            </a:r>
            <a:endParaRPr lang="ru-RU" dirty="0" smtClean="0"/>
          </a:p>
          <a:p>
            <a:pPr lvl="0"/>
            <a:r>
              <a:rPr lang="ru-RU" dirty="0" smtClean="0"/>
              <a:t>• </a:t>
            </a:r>
            <a:r>
              <a:rPr lang="ru-RU" dirty="0"/>
              <a:t>таможенной службы, налоговой полиции.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96382" y="4819345"/>
            <a:ext cx="46240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</a:rPr>
              <a:t>Выпускающее структурное подразделение: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Кафедра Строительных материалов, стандартизации, сертификации 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Новосибирск, ул. Тургенева, 159, </a:t>
            </a:r>
            <a:r>
              <a:rPr lang="ru-RU" dirty="0" err="1" smtClean="0">
                <a:solidFill>
                  <a:prstClr val="black"/>
                </a:solidFill>
              </a:rPr>
              <a:t>каб</a:t>
            </a:r>
            <a:r>
              <a:rPr lang="ru-RU" dirty="0" smtClean="0">
                <a:solidFill>
                  <a:prstClr val="black"/>
                </a:solidFill>
              </a:rPr>
              <a:t>. 275, тел.:</a:t>
            </a:r>
            <a:r>
              <a:rPr lang="en-US" dirty="0"/>
              <a:t>(383) </a:t>
            </a:r>
            <a:r>
              <a:rPr lang="en-US" dirty="0" smtClean="0"/>
              <a:t>266-42-94</a:t>
            </a:r>
            <a:endParaRPr lang="ru-RU" dirty="0" smtClean="0"/>
          </a:p>
          <a:p>
            <a:r>
              <a:rPr lang="en-US" dirty="0" smtClean="0">
                <a:solidFill>
                  <a:prstClr val="black"/>
                </a:solidFill>
              </a:rPr>
              <a:t>E-mail</a:t>
            </a:r>
            <a:r>
              <a:rPr lang="ru-RU" dirty="0" smtClean="0">
                <a:solidFill>
                  <a:prstClr val="black"/>
                </a:solidFill>
              </a:rPr>
              <a:t>: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o.smirnova@sibstrin.ru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Picture 4" descr="Росстандарт начал прием предложений по стандартизации в 2019 году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" y="0"/>
            <a:ext cx="1801105" cy="1171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839614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5575</TotalTime>
  <Words>536</Words>
  <Application>Microsoft Office PowerPoint</Application>
  <PresentationFormat>Экран (4:3)</PresentationFormat>
  <Paragraphs>93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User</cp:lastModifiedBy>
  <cp:revision>566</cp:revision>
  <dcterms:created xsi:type="dcterms:W3CDTF">2013-10-18T10:51:47Z</dcterms:created>
  <dcterms:modified xsi:type="dcterms:W3CDTF">2020-05-08T09:40:34Z</dcterms:modified>
</cp:coreProperties>
</file>